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94" r:id="rId4"/>
    <p:sldId id="286" r:id="rId5"/>
    <p:sldId id="287" r:id="rId6"/>
    <p:sldId id="288" r:id="rId7"/>
    <p:sldId id="289" r:id="rId8"/>
    <p:sldId id="290" r:id="rId9"/>
    <p:sldId id="291" r:id="rId10"/>
    <p:sldId id="292" r:id="rId11"/>
    <p:sldId id="29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CBBDE-BEA6-2419-34CE-4ED78910D4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E6F167-1C5F-69FB-9260-5064562712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5DD78B-4DF6-114B-C06C-DC26E34BDF25}"/>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5" name="Footer Placeholder 4">
            <a:extLst>
              <a:ext uri="{FF2B5EF4-FFF2-40B4-BE49-F238E27FC236}">
                <a16:creationId xmlns:a16="http://schemas.microsoft.com/office/drawing/2014/main" id="{E57472A6-8ABC-5932-7E75-513ED3E3D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C1D69-3D07-89EB-5603-95A47A26C539}"/>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60258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F0E1A-DB0B-C048-F42A-F71047BB07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CFEAEE-7D8D-1835-784A-0EB81E19AE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B5252B-F119-9138-4278-350B24C036D5}"/>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5" name="Footer Placeholder 4">
            <a:extLst>
              <a:ext uri="{FF2B5EF4-FFF2-40B4-BE49-F238E27FC236}">
                <a16:creationId xmlns:a16="http://schemas.microsoft.com/office/drawing/2014/main" id="{FD8E2368-EEFB-C3B9-BABE-4925976A33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3FC847-25D7-4E50-E32A-C2BF70C13FF1}"/>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3822447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CB3416-159E-73E0-39A7-C2BB3756A8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0DB80D-3C3F-06FB-97B7-F480B229A0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6184A0-B978-F923-0ED7-40B10ECCAECA}"/>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5" name="Footer Placeholder 4">
            <a:extLst>
              <a:ext uri="{FF2B5EF4-FFF2-40B4-BE49-F238E27FC236}">
                <a16:creationId xmlns:a16="http://schemas.microsoft.com/office/drawing/2014/main" id="{2DB214F4-4074-4FED-EE74-D98A1AAA7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78840-0988-7C9F-D4C4-E7777BBB6A28}"/>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373845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0DB08-93E6-281C-5A4A-89FC309BE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2CC793-CEB9-D6DE-D246-B0F375A4A7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35ADA4-D0A7-3F39-CEFB-AAA509FE39F5}"/>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5" name="Footer Placeholder 4">
            <a:extLst>
              <a:ext uri="{FF2B5EF4-FFF2-40B4-BE49-F238E27FC236}">
                <a16:creationId xmlns:a16="http://schemas.microsoft.com/office/drawing/2014/main" id="{1A2D4115-0A9E-393B-CF70-88F8EA886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2504DB-8B0C-B1E8-0839-DCFA74E13282}"/>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368937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92FAA-9262-C664-3A90-A64EF85F37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531D04-DDBE-8270-3046-2FDE91388F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A41CD9-E6F1-15C6-001B-4694E94A5D83}"/>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5" name="Footer Placeholder 4">
            <a:extLst>
              <a:ext uri="{FF2B5EF4-FFF2-40B4-BE49-F238E27FC236}">
                <a16:creationId xmlns:a16="http://schemas.microsoft.com/office/drawing/2014/main" id="{22C50005-B03F-20B0-D4E6-5F41189D6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28738-4A26-DE7F-2A7A-EC04CA8DA9C8}"/>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7819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E6F06-9BB6-1933-AB30-932F7AEA18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1D402D-A60C-2E6E-8BD4-6727A3754A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0D9DE5-B367-A1E8-8133-911670C318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DF5D52-A489-13F1-3C16-3D73C99ACD6D}"/>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6" name="Footer Placeholder 5">
            <a:extLst>
              <a:ext uri="{FF2B5EF4-FFF2-40B4-BE49-F238E27FC236}">
                <a16:creationId xmlns:a16="http://schemas.microsoft.com/office/drawing/2014/main" id="{F993A9BA-7543-B829-4259-4529FC6B5F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415F0D-CBA0-9CEF-CFE8-E97890D0DF72}"/>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2779562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158C-CC6E-D669-E167-20EF2CDA18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27E15C-AAB4-06AE-F5D1-B0608729D5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4B4E3B-4AD4-DAC4-066D-D730173857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482894-FAAE-0C7D-25A4-BEBFF6ECE3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207EC2-430D-D9F6-1E9B-2C8C16B0AD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5A84C5-9A7E-F703-9E10-C1F0760A1A9F}"/>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8" name="Footer Placeholder 7">
            <a:extLst>
              <a:ext uri="{FF2B5EF4-FFF2-40B4-BE49-F238E27FC236}">
                <a16:creationId xmlns:a16="http://schemas.microsoft.com/office/drawing/2014/main" id="{26C7416A-CC0E-E405-2502-5213B4A907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6E2167-21EB-1134-B5B0-3712B40017A7}"/>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28791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0865-6EBE-867D-8C71-E90909639C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4C7E8-7527-29B6-4071-CED6D52EB996}"/>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4" name="Footer Placeholder 3">
            <a:extLst>
              <a:ext uri="{FF2B5EF4-FFF2-40B4-BE49-F238E27FC236}">
                <a16:creationId xmlns:a16="http://schemas.microsoft.com/office/drawing/2014/main" id="{930EDFB7-CC6E-5EE9-AA3E-9DC6DCF4E0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1BE977-C5E7-BD71-0D19-E6FEFA8F7FD8}"/>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3560954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DCCE3A-F29A-E8E1-CD91-40D5A445A8D1}"/>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3" name="Footer Placeholder 2">
            <a:extLst>
              <a:ext uri="{FF2B5EF4-FFF2-40B4-BE49-F238E27FC236}">
                <a16:creationId xmlns:a16="http://schemas.microsoft.com/office/drawing/2014/main" id="{8C3C653E-97D4-3D4F-8A05-2E5B8C64F5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8A467C-EB10-C854-BFC2-B29EC919BCBC}"/>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3114902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D1457-07DA-A6DC-58B6-8CEC7D551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CEC8D1-9107-521F-A664-C963625A09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F1343B-8865-933D-41E6-EC118C64FC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8F233C-52F7-899A-2069-4948EE23DE79}"/>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6" name="Footer Placeholder 5">
            <a:extLst>
              <a:ext uri="{FF2B5EF4-FFF2-40B4-BE49-F238E27FC236}">
                <a16:creationId xmlns:a16="http://schemas.microsoft.com/office/drawing/2014/main" id="{3A2CFA62-4FFD-80E7-A8DC-672CFA28B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2BE15A-FE90-36CF-D956-96D124FEE450}"/>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174614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094B1-1A2F-C974-899B-13D77BED91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E862D0-18E9-7591-1517-BFB904261B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9E690B-9C81-29AD-8842-50DA53BF5B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E60B60-310D-39A6-466B-74DE9091F180}"/>
              </a:ext>
            </a:extLst>
          </p:cNvPr>
          <p:cNvSpPr>
            <a:spLocks noGrp="1"/>
          </p:cNvSpPr>
          <p:nvPr>
            <p:ph type="dt" sz="half" idx="10"/>
          </p:nvPr>
        </p:nvSpPr>
        <p:spPr/>
        <p:txBody>
          <a:bodyPr/>
          <a:lstStyle/>
          <a:p>
            <a:fld id="{94D8B977-C55B-48E0-93B2-A629B1FD4E01}" type="datetimeFigureOut">
              <a:rPr lang="en-US" smtClean="0"/>
              <a:t>2/19/2023</a:t>
            </a:fld>
            <a:endParaRPr lang="en-US"/>
          </a:p>
        </p:txBody>
      </p:sp>
      <p:sp>
        <p:nvSpPr>
          <p:cNvPr id="6" name="Footer Placeholder 5">
            <a:extLst>
              <a:ext uri="{FF2B5EF4-FFF2-40B4-BE49-F238E27FC236}">
                <a16:creationId xmlns:a16="http://schemas.microsoft.com/office/drawing/2014/main" id="{945EBADB-E39F-6BAD-DA3C-33CD0FA5FD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98D228-A358-ACBE-2E32-15B5DDE03BC0}"/>
              </a:ext>
            </a:extLst>
          </p:cNvPr>
          <p:cNvSpPr>
            <a:spLocks noGrp="1"/>
          </p:cNvSpPr>
          <p:nvPr>
            <p:ph type="sldNum" sz="quarter" idx="12"/>
          </p:nvPr>
        </p:nvSpPr>
        <p:spPr/>
        <p:txBody>
          <a:bodyPr/>
          <a:lstStyle/>
          <a:p>
            <a:fld id="{1F2B27F7-7060-4993-87F8-48E0E181163A}" type="slidenum">
              <a:rPr lang="en-US" smtClean="0"/>
              <a:t>‹#›</a:t>
            </a:fld>
            <a:endParaRPr lang="en-US"/>
          </a:p>
        </p:txBody>
      </p:sp>
    </p:spTree>
    <p:extLst>
      <p:ext uri="{BB962C8B-B14F-4D97-AF65-F5344CB8AC3E}">
        <p14:creationId xmlns:p14="http://schemas.microsoft.com/office/powerpoint/2010/main" val="3169532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6A3F7C-3B65-AB76-3357-C8BCE99A9A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A2677E-179F-9287-D30C-F51FE0155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969DED-D9AF-6EDD-29CC-93AB416828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8B977-C55B-48E0-93B2-A629B1FD4E01}" type="datetimeFigureOut">
              <a:rPr lang="en-US" smtClean="0"/>
              <a:t>2/19/2023</a:t>
            </a:fld>
            <a:endParaRPr lang="en-US"/>
          </a:p>
        </p:txBody>
      </p:sp>
      <p:sp>
        <p:nvSpPr>
          <p:cNvPr id="5" name="Footer Placeholder 4">
            <a:extLst>
              <a:ext uri="{FF2B5EF4-FFF2-40B4-BE49-F238E27FC236}">
                <a16:creationId xmlns:a16="http://schemas.microsoft.com/office/drawing/2014/main" id="{919B266C-53E4-DF6E-BBB1-09D7B6874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11ECB7-7D21-2972-818A-81812E59AA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B27F7-7060-4993-87F8-48E0E181163A}" type="slidenum">
              <a:rPr lang="en-US" smtClean="0"/>
              <a:t>‹#›</a:t>
            </a:fld>
            <a:endParaRPr lang="en-US"/>
          </a:p>
        </p:txBody>
      </p:sp>
    </p:spTree>
    <p:extLst>
      <p:ext uri="{BB962C8B-B14F-4D97-AF65-F5344CB8AC3E}">
        <p14:creationId xmlns:p14="http://schemas.microsoft.com/office/powerpoint/2010/main" val="61625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E84F22-21F1-1300-E955-9185A3F1AF78}"/>
              </a:ext>
            </a:extLst>
          </p:cNvPr>
          <p:cNvSpPr txBox="1"/>
          <p:nvPr/>
        </p:nvSpPr>
        <p:spPr>
          <a:xfrm>
            <a:off x="1248967" y="1440873"/>
            <a:ext cx="9694064" cy="707886"/>
          </a:xfrm>
          <a:prstGeom prst="rect">
            <a:avLst/>
          </a:prstGeom>
          <a:noFill/>
        </p:spPr>
        <p:txBody>
          <a:bodyPr wrap="none" rtlCol="0">
            <a:spAutoFit/>
          </a:bodyPr>
          <a:lstStyle/>
          <a:p>
            <a:r>
              <a:rPr lang="en-US" sz="4000" dirty="0"/>
              <a:t>Being Reformed: Faith Seeking Understanding</a:t>
            </a:r>
          </a:p>
        </p:txBody>
      </p:sp>
      <p:sp>
        <p:nvSpPr>
          <p:cNvPr id="5" name="TextBox 4">
            <a:extLst>
              <a:ext uri="{FF2B5EF4-FFF2-40B4-BE49-F238E27FC236}">
                <a16:creationId xmlns:a16="http://schemas.microsoft.com/office/drawing/2014/main" id="{96C53A9A-9706-18D6-6A4D-FC44D056E9FB}"/>
              </a:ext>
            </a:extLst>
          </p:cNvPr>
          <p:cNvSpPr txBox="1"/>
          <p:nvPr/>
        </p:nvSpPr>
        <p:spPr>
          <a:xfrm>
            <a:off x="3016826" y="3075057"/>
            <a:ext cx="6158346" cy="707886"/>
          </a:xfrm>
          <a:prstGeom prst="rect">
            <a:avLst/>
          </a:prstGeom>
          <a:noFill/>
        </p:spPr>
        <p:txBody>
          <a:bodyPr wrap="square" rtlCol="0">
            <a:spAutoFit/>
          </a:bodyPr>
          <a:lstStyle/>
          <a:p>
            <a:r>
              <a:rPr lang="en-US" sz="4000" dirty="0"/>
              <a:t>The Church and Social Issues</a:t>
            </a:r>
          </a:p>
        </p:txBody>
      </p:sp>
      <p:sp>
        <p:nvSpPr>
          <p:cNvPr id="6" name="TextBox 5">
            <a:extLst>
              <a:ext uri="{FF2B5EF4-FFF2-40B4-BE49-F238E27FC236}">
                <a16:creationId xmlns:a16="http://schemas.microsoft.com/office/drawing/2014/main" id="{4200A751-D7FD-3923-FA80-A68B370290D3}"/>
              </a:ext>
            </a:extLst>
          </p:cNvPr>
          <p:cNvSpPr txBox="1"/>
          <p:nvPr/>
        </p:nvSpPr>
        <p:spPr>
          <a:xfrm>
            <a:off x="877456" y="4413678"/>
            <a:ext cx="9947564" cy="1323439"/>
          </a:xfrm>
          <a:prstGeom prst="rect">
            <a:avLst/>
          </a:prstGeom>
          <a:noFill/>
        </p:spPr>
        <p:txBody>
          <a:bodyPr wrap="square" rtlCol="0">
            <a:spAutoFit/>
          </a:bodyPr>
          <a:lstStyle/>
          <a:p>
            <a:pPr algn="ctr"/>
            <a:r>
              <a:rPr lang="en-US" sz="4000" dirty="0"/>
              <a:t>Lesson 4 On Sin: Embracing Limitations and Brokenness in Social Engagement</a:t>
            </a:r>
          </a:p>
        </p:txBody>
      </p:sp>
    </p:spTree>
    <p:extLst>
      <p:ext uri="{BB962C8B-B14F-4D97-AF65-F5344CB8AC3E}">
        <p14:creationId xmlns:p14="http://schemas.microsoft.com/office/powerpoint/2010/main" val="1373374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84CB9-4E4F-E089-F0C3-2859A49A5A14}"/>
              </a:ext>
            </a:extLst>
          </p:cNvPr>
          <p:cNvSpPr>
            <a:spLocks noGrp="1"/>
          </p:cNvSpPr>
          <p:nvPr>
            <p:ph type="title"/>
          </p:nvPr>
        </p:nvSpPr>
        <p:spPr/>
        <p:txBody>
          <a:bodyPr/>
          <a:lstStyle/>
          <a:p>
            <a:pPr algn="ctr"/>
            <a:r>
              <a:rPr lang="en-US" dirty="0"/>
              <a:t>Read “Complexity and Complicity” section</a:t>
            </a:r>
          </a:p>
        </p:txBody>
      </p:sp>
      <p:sp>
        <p:nvSpPr>
          <p:cNvPr id="3" name="Content Placeholder 2">
            <a:extLst>
              <a:ext uri="{FF2B5EF4-FFF2-40B4-BE49-F238E27FC236}">
                <a16:creationId xmlns:a16="http://schemas.microsoft.com/office/drawing/2014/main" id="{F0C050B6-E753-CA44-684F-8F7C6CE3FCD2}"/>
              </a:ext>
            </a:extLst>
          </p:cNvPr>
          <p:cNvSpPr>
            <a:spLocks noGrp="1"/>
          </p:cNvSpPr>
          <p:nvPr>
            <p:ph idx="1"/>
          </p:nvPr>
        </p:nvSpPr>
        <p:spPr>
          <a:xfrm>
            <a:off x="1733955" y="2323324"/>
            <a:ext cx="8724089" cy="3124166"/>
          </a:xfrm>
        </p:spPr>
        <p:txBody>
          <a:bodyPr>
            <a:normAutofit/>
          </a:bodyPr>
          <a:lstStyle/>
          <a:p>
            <a:pPr marL="0" indent="0">
              <a:buNone/>
            </a:pPr>
            <a:r>
              <a:rPr lang="en-US" dirty="0"/>
              <a:t>“In the Reformed tradition, honesty about sin has a freeing quality about it that equips us to practice without overestimating what we might actually accomplish. Sin always is accompanied by grace, so that we are not enamored of our own capabilities but are freed to participate in God’s work of grace in the world.”</a:t>
            </a:r>
          </a:p>
        </p:txBody>
      </p:sp>
    </p:spTree>
    <p:extLst>
      <p:ext uri="{BB962C8B-B14F-4D97-AF65-F5344CB8AC3E}">
        <p14:creationId xmlns:p14="http://schemas.microsoft.com/office/powerpoint/2010/main" val="3174594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1F364-83CB-ACA6-425E-AF6C0D10C6C8}"/>
              </a:ext>
            </a:extLst>
          </p:cNvPr>
          <p:cNvSpPr>
            <a:spLocks noGrp="1"/>
          </p:cNvSpPr>
          <p:nvPr>
            <p:ph type="title"/>
          </p:nvPr>
        </p:nvSpPr>
        <p:spPr>
          <a:xfrm>
            <a:off x="838200" y="232264"/>
            <a:ext cx="10515600" cy="1325563"/>
          </a:xfrm>
        </p:spPr>
        <p:txBody>
          <a:bodyPr/>
          <a:lstStyle/>
          <a:p>
            <a:pPr algn="ctr"/>
            <a:r>
              <a:rPr lang="en-US" dirty="0"/>
              <a:t>2 Corinthians 5:17-6:1</a:t>
            </a:r>
          </a:p>
        </p:txBody>
      </p:sp>
      <p:sp>
        <p:nvSpPr>
          <p:cNvPr id="3" name="Content Placeholder 2">
            <a:extLst>
              <a:ext uri="{FF2B5EF4-FFF2-40B4-BE49-F238E27FC236}">
                <a16:creationId xmlns:a16="http://schemas.microsoft.com/office/drawing/2014/main" id="{155AC084-D8EE-1FEC-FB3C-2D30AB3792B4}"/>
              </a:ext>
            </a:extLst>
          </p:cNvPr>
          <p:cNvSpPr>
            <a:spLocks noGrp="1"/>
          </p:cNvSpPr>
          <p:nvPr>
            <p:ph idx="1"/>
          </p:nvPr>
        </p:nvSpPr>
        <p:spPr>
          <a:xfrm>
            <a:off x="838200" y="1806169"/>
            <a:ext cx="10515600" cy="4351338"/>
          </a:xfrm>
        </p:spPr>
        <p:txBody>
          <a:bodyPr>
            <a:normAutofit fontScale="92500" lnSpcReduction="10000"/>
          </a:bodyPr>
          <a:lstStyle/>
          <a:p>
            <a:pPr marL="0" indent="0">
              <a:buNone/>
            </a:pPr>
            <a:r>
              <a:rPr lang="en-US" b="0" i="0" dirty="0">
                <a:solidFill>
                  <a:srgbClr val="242424"/>
                </a:solidFill>
                <a:effectLst/>
                <a:latin typeface="Segoe UI" panose="020B0502040204020203" pitchFamily="34" charset="0"/>
              </a:rPr>
              <a:t>“Therefore, if anyone is in Christ, he is a new creature; the old things passed away; behold, new things have come. Now all these things are from God, who reconciled us to Himself through Christ and gave us the ministry of reconciliation, namely, that God was in Christ reconciling the world to Himself, not counting their trespasses against them, and He has committed to us the word of reconciliation. Therefore, we are ambassadors for Christ, as though God were making an appeal through us; we beg you on behalf of Christ, be reconciled to God. He made Him who knew no sin to be sin on our behalf, so that we might become the righteousness of God in Him. </a:t>
            </a:r>
          </a:p>
          <a:p>
            <a:pPr marL="0" indent="0">
              <a:buNone/>
            </a:pPr>
            <a:r>
              <a:rPr lang="en-US" b="0" i="0" dirty="0">
                <a:solidFill>
                  <a:srgbClr val="242424"/>
                </a:solidFill>
                <a:effectLst/>
                <a:latin typeface="Segoe UI" panose="020B0502040204020203" pitchFamily="34" charset="0"/>
              </a:rPr>
              <a:t>And working together with Him, we also urge you not to receive the grace of God in vain—”</a:t>
            </a:r>
            <a:endParaRPr lang="en-US" dirty="0"/>
          </a:p>
        </p:txBody>
      </p:sp>
    </p:spTree>
    <p:extLst>
      <p:ext uri="{BB962C8B-B14F-4D97-AF65-F5344CB8AC3E}">
        <p14:creationId xmlns:p14="http://schemas.microsoft.com/office/powerpoint/2010/main" val="166443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47F65E-7B3D-F676-2D0F-EFFBB0E6480F}"/>
              </a:ext>
            </a:extLst>
          </p:cNvPr>
          <p:cNvSpPr txBox="1"/>
          <p:nvPr/>
        </p:nvSpPr>
        <p:spPr>
          <a:xfrm>
            <a:off x="934463" y="825884"/>
            <a:ext cx="10323074" cy="4887300"/>
          </a:xfrm>
          <a:prstGeom prst="rect">
            <a:avLst/>
          </a:prstGeom>
          <a:noFill/>
        </p:spPr>
        <p:txBody>
          <a:bodyPr wrap="square">
            <a:spAutoFit/>
          </a:bodyPr>
          <a:lstStyle/>
          <a:p>
            <a:pPr marL="0" marR="0" algn="ctr">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Lesson 4</a:t>
            </a:r>
          </a:p>
          <a:p>
            <a:pPr marL="0" marR="0" algn="ctr">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On Sin: Embracing Limitations and Brokenness in Social Engagement</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Bible Verses; Psalm 51:10-12, Corinthians 5:17-6:1</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Confession of 1967 9.12 – 9.14 from The Book of Confessions PCUSA</a:t>
            </a: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Main point “As Christ’s disciples, we respond to injustice and suffering in the world knowing we ourselves are complicit in the injustice and contribute to the suffering. We sin, and in our sin cause harm to God’s creation. God forgives our sin, and in brokenness we find wholeness and grace.</a:t>
            </a:r>
          </a:p>
        </p:txBody>
      </p:sp>
    </p:spTree>
    <p:extLst>
      <p:ext uri="{BB962C8B-B14F-4D97-AF65-F5344CB8AC3E}">
        <p14:creationId xmlns:p14="http://schemas.microsoft.com/office/powerpoint/2010/main" val="409863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8AF1F-A333-43F2-1B94-B180645E096B}"/>
              </a:ext>
            </a:extLst>
          </p:cNvPr>
          <p:cNvSpPr>
            <a:spLocks noGrp="1"/>
          </p:cNvSpPr>
          <p:nvPr>
            <p:ph type="title"/>
          </p:nvPr>
        </p:nvSpPr>
        <p:spPr/>
        <p:txBody>
          <a:bodyPr/>
          <a:lstStyle/>
          <a:p>
            <a:pPr algn="ctr"/>
            <a:r>
              <a:rPr lang="en-US" dirty="0"/>
              <a:t>Psalm 51 10-12</a:t>
            </a:r>
          </a:p>
        </p:txBody>
      </p:sp>
      <p:sp>
        <p:nvSpPr>
          <p:cNvPr id="3" name="Content Placeholder 2">
            <a:extLst>
              <a:ext uri="{FF2B5EF4-FFF2-40B4-BE49-F238E27FC236}">
                <a16:creationId xmlns:a16="http://schemas.microsoft.com/office/drawing/2014/main" id="{E90B6589-09DD-2E07-D13E-824B2167419F}"/>
              </a:ext>
            </a:extLst>
          </p:cNvPr>
          <p:cNvSpPr>
            <a:spLocks noGrp="1"/>
          </p:cNvSpPr>
          <p:nvPr>
            <p:ph idx="1"/>
          </p:nvPr>
        </p:nvSpPr>
        <p:spPr>
          <a:xfrm>
            <a:off x="2099147" y="1973127"/>
            <a:ext cx="7993705" cy="2911745"/>
          </a:xfrm>
        </p:spPr>
        <p:txBody>
          <a:bodyPr/>
          <a:lstStyle/>
          <a:p>
            <a:pPr marL="0" indent="0">
              <a:buNone/>
            </a:pPr>
            <a:r>
              <a:rPr lang="en-US" b="0" i="0" dirty="0">
                <a:solidFill>
                  <a:srgbClr val="242424"/>
                </a:solidFill>
                <a:effectLst/>
                <a:latin typeface="Segoe UI" panose="020B0502040204020203" pitchFamily="34" charset="0"/>
              </a:rPr>
              <a:t>“Create in me a clean heart, O God, And renew a steadfast spirit within me. Do not cast me away from Your presence And do not take Your Holy Spirit from me. Restore to me the joy of Your salvation And sustain me with a willing spirit.”</a:t>
            </a:r>
            <a:endParaRPr lang="en-US" dirty="0"/>
          </a:p>
        </p:txBody>
      </p:sp>
    </p:spTree>
    <p:extLst>
      <p:ext uri="{BB962C8B-B14F-4D97-AF65-F5344CB8AC3E}">
        <p14:creationId xmlns:p14="http://schemas.microsoft.com/office/powerpoint/2010/main" val="2064077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06209-52E8-A283-25AB-89EC7B5C81F7}"/>
              </a:ext>
            </a:extLst>
          </p:cNvPr>
          <p:cNvSpPr>
            <a:spLocks noGrp="1"/>
          </p:cNvSpPr>
          <p:nvPr>
            <p:ph type="title"/>
          </p:nvPr>
        </p:nvSpPr>
        <p:spPr/>
        <p:txBody>
          <a:bodyPr/>
          <a:lstStyle/>
          <a:p>
            <a:pPr algn="ctr"/>
            <a:r>
              <a:rPr lang="en-US" dirty="0"/>
              <a:t>Beginning Prayer</a:t>
            </a:r>
          </a:p>
        </p:txBody>
      </p:sp>
      <p:sp>
        <p:nvSpPr>
          <p:cNvPr id="3" name="Content Placeholder 2">
            <a:extLst>
              <a:ext uri="{FF2B5EF4-FFF2-40B4-BE49-F238E27FC236}">
                <a16:creationId xmlns:a16="http://schemas.microsoft.com/office/drawing/2014/main" id="{8A1010BC-79D8-9DAC-F521-0C610B361D29}"/>
              </a:ext>
            </a:extLst>
          </p:cNvPr>
          <p:cNvSpPr>
            <a:spLocks noGrp="1"/>
          </p:cNvSpPr>
          <p:nvPr>
            <p:ph idx="1"/>
          </p:nvPr>
        </p:nvSpPr>
        <p:spPr>
          <a:xfrm>
            <a:off x="838200" y="2053211"/>
            <a:ext cx="10515600" cy="3106298"/>
          </a:xfrm>
        </p:spPr>
        <p:txBody>
          <a:bodyPr/>
          <a:lstStyle/>
          <a:p>
            <a:pPr marL="0" indent="0">
              <a:buNone/>
            </a:pPr>
            <a:r>
              <a:rPr lang="en-US" dirty="0"/>
              <a:t>	God of grace, we may sometimes feel overwhelmed by the enormity and persistence of social problems. We may feel immobilized by our own complicity in these problems. How can we act for the good of the world when we are so confronted by sin’s complexity and our own complicity? Forgive us, O God, for the ways in which we contribute to the perpetuation of harm. And free us to participate in your work for goodness in the world. Amen.</a:t>
            </a:r>
          </a:p>
        </p:txBody>
      </p:sp>
    </p:spTree>
    <p:extLst>
      <p:ext uri="{BB962C8B-B14F-4D97-AF65-F5344CB8AC3E}">
        <p14:creationId xmlns:p14="http://schemas.microsoft.com/office/powerpoint/2010/main" val="1974805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853C4-348E-69CF-2452-AB18D53EBFFF}"/>
              </a:ext>
            </a:extLst>
          </p:cNvPr>
          <p:cNvSpPr>
            <a:spLocks noGrp="1"/>
          </p:cNvSpPr>
          <p:nvPr>
            <p:ph type="title"/>
          </p:nvPr>
        </p:nvSpPr>
        <p:spPr/>
        <p:txBody>
          <a:bodyPr/>
          <a:lstStyle/>
          <a:p>
            <a:pPr algn="ctr"/>
            <a:r>
              <a:rPr lang="en-US" dirty="0"/>
              <a:t>Introduction Highlights</a:t>
            </a:r>
          </a:p>
        </p:txBody>
      </p:sp>
      <p:sp>
        <p:nvSpPr>
          <p:cNvPr id="3" name="Content Placeholder 2">
            <a:extLst>
              <a:ext uri="{FF2B5EF4-FFF2-40B4-BE49-F238E27FC236}">
                <a16:creationId xmlns:a16="http://schemas.microsoft.com/office/drawing/2014/main" id="{1033E205-1C09-1D7D-3940-9D4A90DCCBBB}"/>
              </a:ext>
            </a:extLst>
          </p:cNvPr>
          <p:cNvSpPr>
            <a:spLocks noGrp="1"/>
          </p:cNvSpPr>
          <p:nvPr>
            <p:ph idx="1"/>
          </p:nvPr>
        </p:nvSpPr>
        <p:spPr>
          <a:xfrm>
            <a:off x="838200" y="2328187"/>
            <a:ext cx="10515600" cy="2824196"/>
          </a:xfrm>
        </p:spPr>
        <p:txBody>
          <a:bodyPr>
            <a:normAutofit lnSpcReduction="10000"/>
          </a:bodyPr>
          <a:lstStyle/>
          <a:p>
            <a:r>
              <a:rPr lang="en-US" dirty="0"/>
              <a:t>“Human beings participate in sin by both act (those things that we do or fail to do) and condition (that which we are).”</a:t>
            </a:r>
          </a:p>
          <a:p>
            <a:pPr marL="0" indent="0">
              <a:buNone/>
            </a:pPr>
            <a:endParaRPr lang="en-US" dirty="0"/>
          </a:p>
          <a:p>
            <a:r>
              <a:rPr lang="en-US" dirty="0"/>
              <a:t>“In this session, we will explore the dynamics of sin as we encounter it in social issues; define sin, particularly as it relates to social problems, as “</a:t>
            </a:r>
            <a:r>
              <a:rPr lang="en-US" b="1" dirty="0"/>
              <a:t>harm</a:t>
            </a:r>
            <a:r>
              <a:rPr lang="en-US" dirty="0"/>
              <a:t>”; and name the ways in which we, too, are complicit in this complex web of sin”</a:t>
            </a:r>
          </a:p>
        </p:txBody>
      </p:sp>
    </p:spTree>
    <p:extLst>
      <p:ext uri="{BB962C8B-B14F-4D97-AF65-F5344CB8AC3E}">
        <p14:creationId xmlns:p14="http://schemas.microsoft.com/office/powerpoint/2010/main" val="3679661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E4B75-1253-CFD1-2415-98B439029898}"/>
              </a:ext>
            </a:extLst>
          </p:cNvPr>
          <p:cNvSpPr>
            <a:spLocks noGrp="1"/>
          </p:cNvSpPr>
          <p:nvPr>
            <p:ph type="title"/>
          </p:nvPr>
        </p:nvSpPr>
        <p:spPr/>
        <p:txBody>
          <a:bodyPr/>
          <a:lstStyle/>
          <a:p>
            <a:pPr algn="ctr"/>
            <a:r>
              <a:rPr lang="en-US" dirty="0"/>
              <a:t>Confession of 1967</a:t>
            </a:r>
          </a:p>
        </p:txBody>
      </p:sp>
      <p:sp>
        <p:nvSpPr>
          <p:cNvPr id="3" name="Content Placeholder 2">
            <a:extLst>
              <a:ext uri="{FF2B5EF4-FFF2-40B4-BE49-F238E27FC236}">
                <a16:creationId xmlns:a16="http://schemas.microsoft.com/office/drawing/2014/main" id="{A80ECB55-EF61-080E-D45B-4C3056BFE6C0}"/>
              </a:ext>
            </a:extLst>
          </p:cNvPr>
          <p:cNvSpPr>
            <a:spLocks noGrp="1"/>
          </p:cNvSpPr>
          <p:nvPr>
            <p:ph idx="1"/>
          </p:nvPr>
        </p:nvSpPr>
        <p:spPr>
          <a:xfrm>
            <a:off x="838200" y="1562978"/>
            <a:ext cx="10515600" cy="4808639"/>
          </a:xfrm>
        </p:spPr>
        <p:txBody>
          <a:bodyPr>
            <a:normAutofit lnSpcReduction="10000"/>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 THE SIN OF MAN</a:t>
            </a:r>
          </a:p>
          <a:p>
            <a:pPr marL="0" marR="0" indent="0" algn="r">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9.12</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reconciling act of God in Jesus Christ exposes the evil in men as sin in the sight of God. In sin, men claim mastery of their own lives, turn against God and their fellow men, and become exploiters and de- spoilers of the world. They lose their humanity in futile striving and are left in rebellion, despair, and isolation. </a:t>
            </a:r>
          </a:p>
          <a:p>
            <a:pPr marL="0" marR="0" indent="0" algn="r">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9.13</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Wise and virtuous men through the ages have sought the highest good in devotion to freedom, justice, peace, truth, and beauty. Yet all human virtue, when seen in the light of God’s love in Jesus Christ, is found to be infected by self-interest and hostility. All men, good and bad alike, are in the wrong before God and helpless without his forgiveness. Thus, all men fall under God’s judgment. No one is more subject to that judgment than the man who assumes that he is guiltless before God or morally superior to others. </a:t>
            </a:r>
          </a:p>
          <a:p>
            <a:pPr marL="0" marR="0" indent="0" algn="r">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9.14 </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God’s love never changes. Against all who oppose him, God expresses his love in wrath. In the same love, God took on himself judgment and shameful death in Jesus Christ, to bring men to repentance and new life.</a:t>
            </a:r>
          </a:p>
          <a:p>
            <a:pPr marL="0" indent="0">
              <a:buNone/>
            </a:pPr>
            <a:endParaRPr lang="en-US" dirty="0"/>
          </a:p>
        </p:txBody>
      </p:sp>
    </p:spTree>
    <p:extLst>
      <p:ext uri="{BB962C8B-B14F-4D97-AF65-F5344CB8AC3E}">
        <p14:creationId xmlns:p14="http://schemas.microsoft.com/office/powerpoint/2010/main" val="214422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DFA6-8AED-4E6B-2F81-C005DB675C85}"/>
              </a:ext>
            </a:extLst>
          </p:cNvPr>
          <p:cNvSpPr>
            <a:spLocks noGrp="1"/>
          </p:cNvSpPr>
          <p:nvPr>
            <p:ph type="title"/>
          </p:nvPr>
        </p:nvSpPr>
        <p:spPr>
          <a:xfrm>
            <a:off x="838200" y="2417661"/>
            <a:ext cx="10515600" cy="1325563"/>
          </a:xfrm>
        </p:spPr>
        <p:txBody>
          <a:bodyPr/>
          <a:lstStyle/>
          <a:p>
            <a:pPr algn="ctr"/>
            <a:r>
              <a:rPr lang="en-US" dirty="0"/>
              <a:t>Read “Sin as Harm” section of handout</a:t>
            </a:r>
          </a:p>
        </p:txBody>
      </p:sp>
    </p:spTree>
    <p:extLst>
      <p:ext uri="{BB962C8B-B14F-4D97-AF65-F5344CB8AC3E}">
        <p14:creationId xmlns:p14="http://schemas.microsoft.com/office/powerpoint/2010/main" val="390634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687D-B38D-38A2-F2E3-82979CB9407A}"/>
              </a:ext>
            </a:extLst>
          </p:cNvPr>
          <p:cNvSpPr>
            <a:spLocks noGrp="1"/>
          </p:cNvSpPr>
          <p:nvPr>
            <p:ph type="title"/>
          </p:nvPr>
        </p:nvSpPr>
        <p:spPr/>
        <p:txBody>
          <a:bodyPr/>
          <a:lstStyle/>
          <a:p>
            <a:pPr algn="ctr"/>
            <a:r>
              <a:rPr lang="en-US" dirty="0"/>
              <a:t>Read “Entangled in the Curse” section</a:t>
            </a:r>
          </a:p>
        </p:txBody>
      </p:sp>
      <p:sp>
        <p:nvSpPr>
          <p:cNvPr id="3" name="Content Placeholder 2">
            <a:extLst>
              <a:ext uri="{FF2B5EF4-FFF2-40B4-BE49-F238E27FC236}">
                <a16:creationId xmlns:a16="http://schemas.microsoft.com/office/drawing/2014/main" id="{0A2819D1-FFB3-F190-395A-9BBCC717B733}"/>
              </a:ext>
            </a:extLst>
          </p:cNvPr>
          <p:cNvSpPr>
            <a:spLocks noGrp="1"/>
          </p:cNvSpPr>
          <p:nvPr>
            <p:ph idx="1"/>
          </p:nvPr>
        </p:nvSpPr>
        <p:spPr>
          <a:xfrm>
            <a:off x="2210610" y="2205004"/>
            <a:ext cx="7770779" cy="3544043"/>
          </a:xfrm>
        </p:spPr>
        <p:txBody>
          <a:bodyPr>
            <a:normAutofit/>
          </a:bodyPr>
          <a:lstStyle/>
          <a:p>
            <a:pPr marL="0" indent="0">
              <a:buNone/>
            </a:pPr>
            <a:r>
              <a:rPr lang="en-US" sz="3600" dirty="0"/>
              <a:t>“Calvin means that none of us can claim to be free of sin and all of us are bound together in this broken world. If we all are entangled, sin and suffering touch us all. And we all are responsible.”</a:t>
            </a:r>
          </a:p>
        </p:txBody>
      </p:sp>
    </p:spTree>
    <p:extLst>
      <p:ext uri="{BB962C8B-B14F-4D97-AF65-F5344CB8AC3E}">
        <p14:creationId xmlns:p14="http://schemas.microsoft.com/office/powerpoint/2010/main" val="909140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326EC-BA74-9B67-9D1C-6484DC476432}"/>
              </a:ext>
            </a:extLst>
          </p:cNvPr>
          <p:cNvSpPr>
            <a:spLocks noGrp="1"/>
          </p:cNvSpPr>
          <p:nvPr>
            <p:ph type="title"/>
          </p:nvPr>
        </p:nvSpPr>
        <p:spPr>
          <a:xfrm>
            <a:off x="838200" y="276326"/>
            <a:ext cx="10515600" cy="1325563"/>
          </a:xfrm>
        </p:spPr>
        <p:txBody>
          <a:bodyPr/>
          <a:lstStyle/>
          <a:p>
            <a:pPr algn="ctr"/>
            <a:r>
              <a:rPr lang="en-US" dirty="0"/>
              <a:t>Write a Prayer of Confession</a:t>
            </a:r>
          </a:p>
        </p:txBody>
      </p:sp>
      <p:sp>
        <p:nvSpPr>
          <p:cNvPr id="3" name="Content Placeholder 2">
            <a:extLst>
              <a:ext uri="{FF2B5EF4-FFF2-40B4-BE49-F238E27FC236}">
                <a16:creationId xmlns:a16="http://schemas.microsoft.com/office/drawing/2014/main" id="{0829A3C9-09AE-0C4E-BA53-1DDBE766F334}"/>
              </a:ext>
            </a:extLst>
          </p:cNvPr>
          <p:cNvSpPr>
            <a:spLocks noGrp="1"/>
          </p:cNvSpPr>
          <p:nvPr>
            <p:ph idx="1"/>
          </p:nvPr>
        </p:nvSpPr>
        <p:spPr>
          <a:xfrm>
            <a:off x="838200" y="1601889"/>
            <a:ext cx="10515600" cy="4594630"/>
          </a:xfrm>
        </p:spPr>
        <p:txBody>
          <a:bodyPr/>
          <a:lstStyle/>
          <a:p>
            <a:r>
              <a:rPr lang="en-US" dirty="0"/>
              <a:t>First, choose a Scripture passage: Genesis 1:28-31, Psalm 33, Psalm 145, Isaiah 11:6-9, Matthew 5:3-12, 2 Corinthians 5:16-21, Revelation 22:1-5</a:t>
            </a:r>
          </a:p>
          <a:p>
            <a:r>
              <a:rPr lang="en-US" dirty="0"/>
              <a:t>Second, read and discuss the Scripture passage: </a:t>
            </a:r>
            <a:r>
              <a:rPr lang="en-US" i="1" dirty="0"/>
              <a:t>What is the ideal? What is God’s intention? What is the actual? In what ways have humans deviated from God’s intention? </a:t>
            </a:r>
            <a:endParaRPr lang="en-US" dirty="0"/>
          </a:p>
          <a:p>
            <a:r>
              <a:rPr lang="en-US" dirty="0"/>
              <a:t>Third, consider the passage in relation to the world we live in and the ways we are called to be engaged in social issues.</a:t>
            </a:r>
          </a:p>
          <a:p>
            <a:r>
              <a:rPr lang="en-US" dirty="0"/>
              <a:t>Fourth, sketch out a simple prayer of confession that seeks God’s forgiveness for the ways humanity has brought harm to God’s ideal.</a:t>
            </a:r>
          </a:p>
        </p:txBody>
      </p:sp>
    </p:spTree>
    <p:extLst>
      <p:ext uri="{BB962C8B-B14F-4D97-AF65-F5344CB8AC3E}">
        <p14:creationId xmlns:p14="http://schemas.microsoft.com/office/powerpoint/2010/main" val="2793856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7221</TotalTime>
  <Words>981</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Symbol</vt:lpstr>
      <vt:lpstr>Office Theme</vt:lpstr>
      <vt:lpstr>PowerPoint Presentation</vt:lpstr>
      <vt:lpstr>PowerPoint Presentation</vt:lpstr>
      <vt:lpstr>Psalm 51 10-12</vt:lpstr>
      <vt:lpstr>Beginning Prayer</vt:lpstr>
      <vt:lpstr>Introduction Highlights</vt:lpstr>
      <vt:lpstr>Confession of 1967</vt:lpstr>
      <vt:lpstr>Read “Sin as Harm” section of handout</vt:lpstr>
      <vt:lpstr>Read “Entangled in the Curse” section</vt:lpstr>
      <vt:lpstr>Write a Prayer of Confession</vt:lpstr>
      <vt:lpstr>Read “Complexity and Complicity” section</vt:lpstr>
      <vt:lpstr>2 Corinthians 5:17-6:1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Cecilia Anderson</dc:creator>
  <cp:lastModifiedBy>Cecilia Anderson</cp:lastModifiedBy>
  <cp:revision>8</cp:revision>
  <dcterms:created xsi:type="dcterms:W3CDTF">2022-10-04T18:09:54Z</dcterms:created>
  <dcterms:modified xsi:type="dcterms:W3CDTF">2023-02-19T15:33:03Z</dcterms:modified>
</cp:coreProperties>
</file>