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8" r:id="rId3"/>
    <p:sldId id="260" r:id="rId4"/>
    <p:sldId id="268"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10/27/2023</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951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626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10/27/2023</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30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539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51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70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94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33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10/27/2023</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84040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132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10/27/2023</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302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10/27/2023</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83860179"/>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26C321DA-1EDE-3E4B-8B73-6477B2C6D0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28" name="Oval 27">
              <a:extLst>
                <a:ext uri="{FF2B5EF4-FFF2-40B4-BE49-F238E27FC236}">
                  <a16:creationId xmlns:a16="http://schemas.microsoft.com/office/drawing/2014/main" id="{DC13524B-3A91-1E40-840D-09EDE65E0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85">
              <a:extLst>
                <a:ext uri="{FF2B5EF4-FFF2-40B4-BE49-F238E27FC236}">
                  <a16:creationId xmlns:a16="http://schemas.microsoft.com/office/drawing/2014/main" id="{E03B804C-EF61-0141-A6AB-D81EDA5AC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86">
              <a:extLst>
                <a:ext uri="{FF2B5EF4-FFF2-40B4-BE49-F238E27FC236}">
                  <a16:creationId xmlns:a16="http://schemas.microsoft.com/office/drawing/2014/main" id="{CAB80ED1-EE7D-3843-9750-C6C8C5F8E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87">
              <a:extLst>
                <a:ext uri="{FF2B5EF4-FFF2-40B4-BE49-F238E27FC236}">
                  <a16:creationId xmlns:a16="http://schemas.microsoft.com/office/drawing/2014/main" id="{8BCD1EDB-B320-594D-86D1-7A73424B2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88">
              <a:extLst>
                <a:ext uri="{FF2B5EF4-FFF2-40B4-BE49-F238E27FC236}">
                  <a16:creationId xmlns:a16="http://schemas.microsoft.com/office/drawing/2014/main" id="{A6B97414-A09F-8647-823F-295A0FEF5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89">
              <a:extLst>
                <a:ext uri="{FF2B5EF4-FFF2-40B4-BE49-F238E27FC236}">
                  <a16:creationId xmlns:a16="http://schemas.microsoft.com/office/drawing/2014/main" id="{BA92AD33-EF27-124E-AF6E-9BA5401EC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98">
              <a:extLst>
                <a:ext uri="{FF2B5EF4-FFF2-40B4-BE49-F238E27FC236}">
                  <a16:creationId xmlns:a16="http://schemas.microsoft.com/office/drawing/2014/main" id="{24B8C792-BD2C-6D48-93EE-D615EF38F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CE87D79-AA11-0D1F-A13A-141A10DCB066}"/>
              </a:ext>
            </a:extLst>
          </p:cNvPr>
          <p:cNvSpPr>
            <a:spLocks noGrp="1"/>
          </p:cNvSpPr>
          <p:nvPr>
            <p:ph type="ctrTitle"/>
          </p:nvPr>
        </p:nvSpPr>
        <p:spPr>
          <a:xfrm>
            <a:off x="7486648" y="370925"/>
            <a:ext cx="4025901" cy="4306511"/>
          </a:xfrm>
        </p:spPr>
        <p:txBody>
          <a:bodyPr>
            <a:normAutofit/>
          </a:bodyPr>
          <a:lstStyle/>
          <a:p>
            <a:pPr>
              <a:lnSpc>
                <a:spcPct val="90000"/>
              </a:lnSpc>
            </a:pPr>
            <a:r>
              <a:rPr lang="en-US" sz="5000" dirty="0"/>
              <a:t>Can We Talk About Heresy and its History?</a:t>
            </a:r>
            <a:br>
              <a:rPr lang="en-US" sz="5000" dirty="0"/>
            </a:br>
            <a:br>
              <a:rPr lang="en-US" sz="5000" dirty="0"/>
            </a:br>
            <a:r>
              <a:rPr lang="en-US" sz="5000" dirty="0"/>
              <a:t>Part I</a:t>
            </a:r>
          </a:p>
        </p:txBody>
      </p:sp>
      <p:sp>
        <p:nvSpPr>
          <p:cNvPr id="3" name="Subtitle 2">
            <a:extLst>
              <a:ext uri="{FF2B5EF4-FFF2-40B4-BE49-F238E27FC236}">
                <a16:creationId xmlns:a16="http://schemas.microsoft.com/office/drawing/2014/main" id="{2DE73472-402F-03C3-A83E-05263774695D}"/>
              </a:ext>
            </a:extLst>
          </p:cNvPr>
          <p:cNvSpPr>
            <a:spLocks noGrp="1"/>
          </p:cNvSpPr>
          <p:nvPr>
            <p:ph type="subTitle" idx="1"/>
          </p:nvPr>
        </p:nvSpPr>
        <p:spPr>
          <a:xfrm>
            <a:off x="7486649" y="4986980"/>
            <a:ext cx="4025900" cy="793262"/>
          </a:xfrm>
        </p:spPr>
        <p:txBody>
          <a:bodyPr>
            <a:normAutofit/>
          </a:bodyPr>
          <a:lstStyle/>
          <a:p>
            <a:r>
              <a:rPr lang="en-US" dirty="0"/>
              <a:t>Rev. Charlie Herrick</a:t>
            </a:r>
          </a:p>
        </p:txBody>
      </p:sp>
      <p:pic>
        <p:nvPicPr>
          <p:cNvPr id="4" name="Picture 3" descr="Cloudy oil paint art">
            <a:extLst>
              <a:ext uri="{FF2B5EF4-FFF2-40B4-BE49-F238E27FC236}">
                <a16:creationId xmlns:a16="http://schemas.microsoft.com/office/drawing/2014/main" id="{495D39B8-DC84-6D0B-9105-F1D2D025011F}"/>
              </a:ext>
            </a:extLst>
          </p:cNvPr>
          <p:cNvPicPr>
            <a:picLocks noChangeAspect="1"/>
          </p:cNvPicPr>
          <p:nvPr/>
        </p:nvPicPr>
        <p:blipFill rotWithShape="1">
          <a:blip r:embed="rId2"/>
          <a:srcRect r="32703" b="-2"/>
          <a:stretch/>
        </p:blipFill>
        <p:spPr>
          <a:xfrm>
            <a:off x="1" y="1"/>
            <a:ext cx="6914058" cy="6857999"/>
          </a:xfrm>
          <a:prstGeom prst="rect">
            <a:avLst/>
          </a:prstGeom>
        </p:spPr>
      </p:pic>
      <p:cxnSp>
        <p:nvCxnSpPr>
          <p:cNvPr id="36" name="Straight Connector 35">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486649" y="6087110"/>
            <a:ext cx="4134537"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50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0A19-A27D-8536-CA31-CECEC51AD39C}"/>
              </a:ext>
            </a:extLst>
          </p:cNvPr>
          <p:cNvSpPr>
            <a:spLocks noGrp="1"/>
          </p:cNvSpPr>
          <p:nvPr>
            <p:ph type="title"/>
          </p:nvPr>
        </p:nvSpPr>
        <p:spPr>
          <a:xfrm>
            <a:off x="1077912" y="485140"/>
            <a:ext cx="9388475" cy="1268984"/>
          </a:xfrm>
        </p:spPr>
        <p:txBody>
          <a:bodyPr>
            <a:normAutofit fontScale="90000"/>
          </a:bodyPr>
          <a:lstStyle/>
          <a:p>
            <a:r>
              <a:rPr lang="en-US" dirty="0"/>
              <a:t>I. Getting Our Bearings on the Concept and Reality of Heresy in the Church.</a:t>
            </a:r>
            <a:br>
              <a:rPr lang="en-US" dirty="0"/>
            </a:br>
            <a:br>
              <a:rPr lang="en-US" dirty="0"/>
            </a:br>
            <a:r>
              <a:rPr lang="en-US" sz="3100" dirty="0"/>
              <a:t>A. Twelve Definitions / Descriptions</a:t>
            </a:r>
            <a:br>
              <a:rPr lang="en-US" sz="3100" dirty="0"/>
            </a:br>
            <a:br>
              <a:rPr lang="en-US" sz="3100" dirty="0"/>
            </a:br>
            <a:r>
              <a:rPr lang="en-US" sz="3100" dirty="0"/>
              <a:t>B. Only Within the Church</a:t>
            </a:r>
            <a:br>
              <a:rPr lang="en-US" sz="3100" dirty="0"/>
            </a:br>
            <a:r>
              <a:rPr lang="en-US" sz="3100" dirty="0"/>
              <a:t>		1. “alternative belief systems” challenge the Christian faith but come from outside the Church</a:t>
            </a:r>
            <a:br>
              <a:rPr lang="en-US" sz="3100" dirty="0"/>
            </a:br>
            <a:br>
              <a:rPr lang="en-US" sz="3100" dirty="0"/>
            </a:br>
            <a:r>
              <a:rPr lang="en-US" sz="3100" dirty="0"/>
              <a:t>		2. there is a wide range of individual believers, but there is an accepted belief</a:t>
            </a:r>
          </a:p>
        </p:txBody>
      </p:sp>
    </p:spTree>
    <p:extLst>
      <p:ext uri="{BB962C8B-B14F-4D97-AF65-F5344CB8AC3E}">
        <p14:creationId xmlns:p14="http://schemas.microsoft.com/office/powerpoint/2010/main" val="4182108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0A19-A27D-8536-CA31-CECEC51AD39C}"/>
              </a:ext>
            </a:extLst>
          </p:cNvPr>
          <p:cNvSpPr>
            <a:spLocks noGrp="1"/>
          </p:cNvSpPr>
          <p:nvPr>
            <p:ph type="title"/>
          </p:nvPr>
        </p:nvSpPr>
        <p:spPr>
          <a:xfrm>
            <a:off x="706437" y="180340"/>
            <a:ext cx="9388475" cy="1268984"/>
          </a:xfrm>
        </p:spPr>
        <p:txBody>
          <a:bodyPr>
            <a:normAutofit fontScale="90000"/>
          </a:bodyPr>
          <a:lstStyle/>
          <a:p>
            <a:r>
              <a:rPr lang="en-US" dirty="0"/>
              <a:t>II. A “necessary excursus” on the place of “Good Theology” within the Church in order to educate its members, but also to be able to identify </a:t>
            </a:r>
            <a:r>
              <a:rPr lang="en-US" i="1" dirty="0"/>
              <a:t>bad</a:t>
            </a:r>
            <a:r>
              <a:rPr lang="en-US" dirty="0"/>
              <a:t> theology: Heresy.</a:t>
            </a:r>
            <a:br>
              <a:rPr lang="en-US" dirty="0"/>
            </a:br>
            <a:r>
              <a:rPr lang="en-US" sz="3100" dirty="0"/>
              <a:t>A. Educate not just the clergy, but laypersons also</a:t>
            </a:r>
            <a:br>
              <a:rPr lang="en-US" sz="3100" dirty="0"/>
            </a:br>
            <a:r>
              <a:rPr lang="en-US" sz="3100" dirty="0"/>
              <a:t>B. Doctrine</a:t>
            </a:r>
            <a:br>
              <a:rPr lang="en-US" sz="3100" dirty="0"/>
            </a:br>
            <a:r>
              <a:rPr lang="en-US" sz="3100" dirty="0"/>
              <a:t>C. Traditional Three: </a:t>
            </a:r>
            <a:br>
              <a:rPr lang="en-US" sz="3100" dirty="0"/>
            </a:br>
            <a:r>
              <a:rPr lang="en-US" sz="3100" dirty="0"/>
              <a:t>	1. Cannon (the Bible)</a:t>
            </a:r>
            <a:br>
              <a:rPr lang="en-US" sz="3100" dirty="0"/>
            </a:br>
            <a:r>
              <a:rPr lang="en-US" sz="3100" dirty="0"/>
              <a:t>	2. Creed (statement of faith)</a:t>
            </a:r>
            <a:br>
              <a:rPr lang="en-US" sz="3100" dirty="0"/>
            </a:br>
            <a:r>
              <a:rPr lang="en-US" sz="3100" dirty="0"/>
              <a:t>	3. Clergy ( interpret by living persons)</a:t>
            </a:r>
            <a:br>
              <a:rPr lang="en-US" sz="3100" dirty="0"/>
            </a:br>
            <a:r>
              <a:rPr lang="en-US" sz="3100" dirty="0"/>
              <a:t>D. Give us some “nice religion”</a:t>
            </a:r>
          </a:p>
        </p:txBody>
      </p:sp>
    </p:spTree>
    <p:extLst>
      <p:ext uri="{BB962C8B-B14F-4D97-AF65-F5344CB8AC3E}">
        <p14:creationId xmlns:p14="http://schemas.microsoft.com/office/powerpoint/2010/main" val="421241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7D79-AA11-0D1F-A13A-141A10DCB066}"/>
              </a:ext>
            </a:extLst>
          </p:cNvPr>
          <p:cNvSpPr>
            <a:spLocks noGrp="1"/>
          </p:cNvSpPr>
          <p:nvPr>
            <p:ph type="ctrTitle"/>
          </p:nvPr>
        </p:nvSpPr>
        <p:spPr>
          <a:xfrm>
            <a:off x="7486648" y="370925"/>
            <a:ext cx="4025901" cy="4306511"/>
          </a:xfrm>
        </p:spPr>
        <p:txBody>
          <a:bodyPr>
            <a:normAutofit/>
          </a:bodyPr>
          <a:lstStyle/>
          <a:p>
            <a:pPr>
              <a:lnSpc>
                <a:spcPct val="90000"/>
              </a:lnSpc>
            </a:pPr>
            <a:r>
              <a:rPr lang="en-US" sz="5000" dirty="0"/>
              <a:t>Can We Talk About Heresy and its History?</a:t>
            </a:r>
            <a:br>
              <a:rPr lang="en-US" sz="5000" dirty="0"/>
            </a:br>
            <a:br>
              <a:rPr lang="en-US" sz="5000" dirty="0"/>
            </a:br>
            <a:r>
              <a:rPr lang="en-US" sz="5000" dirty="0"/>
              <a:t>Part II</a:t>
            </a:r>
          </a:p>
        </p:txBody>
      </p:sp>
      <p:sp>
        <p:nvSpPr>
          <p:cNvPr id="3" name="Subtitle 2">
            <a:extLst>
              <a:ext uri="{FF2B5EF4-FFF2-40B4-BE49-F238E27FC236}">
                <a16:creationId xmlns:a16="http://schemas.microsoft.com/office/drawing/2014/main" id="{2DE73472-402F-03C3-A83E-05263774695D}"/>
              </a:ext>
            </a:extLst>
          </p:cNvPr>
          <p:cNvSpPr>
            <a:spLocks noGrp="1"/>
          </p:cNvSpPr>
          <p:nvPr>
            <p:ph type="subTitle" idx="1"/>
          </p:nvPr>
        </p:nvSpPr>
        <p:spPr>
          <a:xfrm>
            <a:off x="7486649" y="4986980"/>
            <a:ext cx="4025900" cy="793262"/>
          </a:xfrm>
        </p:spPr>
        <p:txBody>
          <a:bodyPr>
            <a:normAutofit/>
          </a:bodyPr>
          <a:lstStyle/>
          <a:p>
            <a:r>
              <a:rPr lang="en-US" dirty="0"/>
              <a:t>Rev. Charlie Herrick</a:t>
            </a:r>
          </a:p>
        </p:txBody>
      </p:sp>
      <p:pic>
        <p:nvPicPr>
          <p:cNvPr id="4" name="Picture 3" descr="Cloudy oil paint art">
            <a:extLst>
              <a:ext uri="{FF2B5EF4-FFF2-40B4-BE49-F238E27FC236}">
                <a16:creationId xmlns:a16="http://schemas.microsoft.com/office/drawing/2014/main" id="{495D39B8-DC84-6D0B-9105-F1D2D025011F}"/>
              </a:ext>
            </a:extLst>
          </p:cNvPr>
          <p:cNvPicPr>
            <a:picLocks noChangeAspect="1"/>
          </p:cNvPicPr>
          <p:nvPr/>
        </p:nvPicPr>
        <p:blipFill rotWithShape="1">
          <a:blip r:embed="rId2"/>
          <a:srcRect r="32703" b="-2"/>
          <a:stretch/>
        </p:blipFill>
        <p:spPr>
          <a:xfrm>
            <a:off x="1" y="1"/>
            <a:ext cx="6914058" cy="6857999"/>
          </a:xfrm>
          <a:prstGeom prst="rect">
            <a:avLst/>
          </a:prstGeom>
        </p:spPr>
      </p:pic>
    </p:spTree>
    <p:extLst>
      <p:ext uri="{BB962C8B-B14F-4D97-AF65-F5344CB8AC3E}">
        <p14:creationId xmlns:p14="http://schemas.microsoft.com/office/powerpoint/2010/main" val="308458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0A19-A27D-8536-CA31-CECEC51AD39C}"/>
              </a:ext>
            </a:extLst>
          </p:cNvPr>
          <p:cNvSpPr>
            <a:spLocks noGrp="1"/>
          </p:cNvSpPr>
          <p:nvPr>
            <p:ph type="title"/>
          </p:nvPr>
        </p:nvSpPr>
        <p:spPr>
          <a:xfrm>
            <a:off x="390525" y="1170940"/>
            <a:ext cx="10296525" cy="1268984"/>
          </a:xfrm>
        </p:spPr>
        <p:txBody>
          <a:bodyPr>
            <a:normAutofit fontScale="90000"/>
          </a:bodyPr>
          <a:lstStyle/>
          <a:p>
            <a:r>
              <a:rPr lang="en-US" dirty="0"/>
              <a:t>III. The Origins of Heresy: What those named ‘heretics” thought they were doing.</a:t>
            </a:r>
            <a:br>
              <a:rPr lang="en-US" dirty="0"/>
            </a:br>
            <a:r>
              <a:rPr lang="en-US" dirty="0"/>
              <a:t>	</a:t>
            </a:r>
            <a:r>
              <a:rPr lang="en-US" sz="2700" dirty="0"/>
              <a:t>A. not to subvert the Church, but make it better</a:t>
            </a:r>
            <a:br>
              <a:rPr lang="en-US" sz="2700" dirty="0"/>
            </a:br>
            <a:r>
              <a:rPr lang="en-US" sz="2700" dirty="0"/>
              <a:t>	B. the risk of taking the compromise to far</a:t>
            </a:r>
            <a:br>
              <a:rPr lang="en-US" sz="2700" dirty="0"/>
            </a:br>
            <a:r>
              <a:rPr lang="en-US" sz="2700" dirty="0"/>
              <a:t>	C. examples:</a:t>
            </a:r>
            <a:br>
              <a:rPr lang="en-US" sz="2700" dirty="0"/>
            </a:br>
            <a:r>
              <a:rPr lang="en-US" sz="2700" dirty="0"/>
              <a:t>	     1. Gnosticism (means knowledge) philosophical ideas</a:t>
            </a:r>
            <a:br>
              <a:rPr lang="en-US" sz="2700" dirty="0"/>
            </a:br>
            <a:r>
              <a:rPr lang="en-US" sz="2700" dirty="0"/>
              <a:t>	     2. Gnosticism has no use for history or divine participation</a:t>
            </a:r>
            <a:br>
              <a:rPr lang="en-US" sz="2700" dirty="0"/>
            </a:br>
            <a:r>
              <a:rPr lang="en-US" sz="2700" dirty="0"/>
              <a:t>	     3. Gnosticism proposes two Gods</a:t>
            </a:r>
            <a:br>
              <a:rPr lang="en-US" sz="2700" dirty="0"/>
            </a:br>
            <a:r>
              <a:rPr lang="en-US" sz="2700" dirty="0"/>
              <a:t>	     4. Humans trapped within this world</a:t>
            </a:r>
            <a:br>
              <a:rPr lang="en-US" sz="2700" dirty="0"/>
            </a:br>
            <a:r>
              <a:rPr lang="en-US" sz="2700" dirty="0"/>
              <a:t>	     5. The Apostles Creed was developed against Gnosticism</a:t>
            </a:r>
          </a:p>
        </p:txBody>
      </p:sp>
    </p:spTree>
    <p:extLst>
      <p:ext uri="{BB962C8B-B14F-4D97-AF65-F5344CB8AC3E}">
        <p14:creationId xmlns:p14="http://schemas.microsoft.com/office/powerpoint/2010/main" val="398999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60A19-A27D-8536-CA31-CECEC51AD39C}"/>
              </a:ext>
            </a:extLst>
          </p:cNvPr>
          <p:cNvSpPr>
            <a:spLocks noGrp="1"/>
          </p:cNvSpPr>
          <p:nvPr>
            <p:ph type="title"/>
          </p:nvPr>
        </p:nvSpPr>
        <p:spPr>
          <a:xfrm>
            <a:off x="323850" y="304165"/>
            <a:ext cx="11220450" cy="1268984"/>
          </a:xfrm>
        </p:spPr>
        <p:txBody>
          <a:bodyPr>
            <a:normAutofit fontScale="90000"/>
          </a:bodyPr>
          <a:lstStyle/>
          <a:p>
            <a:r>
              <a:rPr lang="en-US" dirty="0"/>
              <a:t>IV. Can we identify heresy today?</a:t>
            </a:r>
            <a:br>
              <a:rPr lang="en-US" dirty="0"/>
            </a:br>
            <a:r>
              <a:rPr lang="en-US" dirty="0"/>
              <a:t>	</a:t>
            </a:r>
            <a:r>
              <a:rPr lang="en-US" sz="2700" dirty="0"/>
              <a:t>A. Within the Church - extending unifying belief systems</a:t>
            </a:r>
            <a:br>
              <a:rPr lang="en-US" sz="2700" dirty="0"/>
            </a:br>
            <a:r>
              <a:rPr lang="en-US" sz="2700" dirty="0"/>
              <a:t>	B. Outside the Church - challenges to Christian orthodoxy</a:t>
            </a:r>
            <a:br>
              <a:rPr lang="en-US" sz="3100" dirty="0"/>
            </a:br>
            <a:r>
              <a:rPr lang="en-US" sz="3100" dirty="0"/>
              <a:t>		</a:t>
            </a:r>
            <a:r>
              <a:rPr lang="en-US" sz="2000" dirty="0"/>
              <a:t>1. Bible not important</a:t>
            </a:r>
            <a:br>
              <a:rPr lang="en-US" sz="2000" dirty="0"/>
            </a:br>
            <a:r>
              <a:rPr lang="en-US" sz="2000" dirty="0"/>
              <a:t>		2. Reason is a sort of divine deposit</a:t>
            </a:r>
            <a:br>
              <a:rPr lang="en-US" sz="2000" dirty="0"/>
            </a:br>
            <a:r>
              <a:rPr lang="en-US" sz="2000" dirty="0"/>
              <a:t>		3. Science is spiritual</a:t>
            </a:r>
            <a:br>
              <a:rPr lang="en-US" sz="2000" dirty="0"/>
            </a:br>
            <a:r>
              <a:rPr lang="en-US" sz="2000" dirty="0"/>
              <a:t>		4. Nature is divine</a:t>
            </a:r>
            <a:br>
              <a:rPr lang="en-US" sz="2000" dirty="0"/>
            </a:br>
            <a:r>
              <a:rPr lang="en-US" sz="2000" dirty="0"/>
              <a:t>		5. Hidden knowledge to a few</a:t>
            </a:r>
            <a:br>
              <a:rPr lang="en-US" sz="2000" dirty="0"/>
            </a:br>
            <a:r>
              <a:rPr lang="en-US" sz="2000" dirty="0"/>
              <a:t>		6. Humans will evolve to obtain divinity</a:t>
            </a:r>
            <a:br>
              <a:rPr lang="en-US" sz="2000" dirty="0"/>
            </a:br>
            <a:r>
              <a:rPr lang="en-US" sz="2000" dirty="0"/>
              <a:t>		7. Religious pluralism </a:t>
            </a:r>
            <a:br>
              <a:rPr lang="en-US" sz="3100" dirty="0"/>
            </a:br>
            <a:r>
              <a:rPr lang="en-US" sz="3100" dirty="0"/>
              <a:t>	</a:t>
            </a:r>
            <a:r>
              <a:rPr lang="en-US" sz="2700" dirty="0"/>
              <a:t>C. Pressures that lead to heresy</a:t>
            </a:r>
            <a:br>
              <a:rPr lang="en-US" sz="3100" dirty="0"/>
            </a:br>
            <a:r>
              <a:rPr lang="en-US" sz="1800" dirty="0"/>
              <a:t>		</a:t>
            </a:r>
            <a:r>
              <a:rPr lang="en-US" sz="2000" dirty="0"/>
              <a:t>1. Christianity needs to “get in touch with” culture values</a:t>
            </a:r>
            <a:br>
              <a:rPr lang="en-US" sz="2000" dirty="0"/>
            </a:br>
            <a:r>
              <a:rPr lang="en-US" sz="2000" dirty="0"/>
              <a:t>		2. Contrary to human Reason</a:t>
            </a:r>
            <a:br>
              <a:rPr lang="en-US" sz="2000" dirty="0"/>
            </a:br>
            <a:r>
              <a:rPr lang="en-US" sz="2000" dirty="0"/>
              <a:t>		3. All groups have their identity that does not match </a:t>
            </a:r>
            <a:br>
              <a:rPr lang="en-US" sz="2000" dirty="0"/>
            </a:br>
            <a:r>
              <a:rPr lang="en-US" sz="2000" dirty="0"/>
              <a:t>		4. Christians should align beliefs with other faiths</a:t>
            </a:r>
            <a:br>
              <a:rPr lang="en-US" sz="2000" dirty="0"/>
            </a:br>
            <a:r>
              <a:rPr lang="en-US" sz="2000" dirty="0"/>
              <a:t>		5. Orthodoxy is either too oppressive or too lenient</a:t>
            </a:r>
            <a:br>
              <a:rPr lang="en-US" sz="3100" dirty="0"/>
            </a:br>
            <a:r>
              <a:rPr lang="en-US" sz="3100" dirty="0"/>
              <a:t>	</a:t>
            </a:r>
            <a:r>
              <a:rPr lang="en-US" sz="2700" dirty="0"/>
              <a:t>D. Can humans save themselves w/o divine help?</a:t>
            </a:r>
          </a:p>
        </p:txBody>
      </p:sp>
    </p:spTree>
    <p:extLst>
      <p:ext uri="{BB962C8B-B14F-4D97-AF65-F5344CB8AC3E}">
        <p14:creationId xmlns:p14="http://schemas.microsoft.com/office/powerpoint/2010/main" val="1747665448"/>
      </p:ext>
    </p:extLst>
  </p:cSld>
  <p:clrMapOvr>
    <a:masterClrMapping/>
  </p:clrMapOvr>
</p:sld>
</file>

<file path=ppt/theme/theme1.xml><?xml version="1.0" encoding="utf-8"?>
<a:theme xmlns:a="http://schemas.openxmlformats.org/drawingml/2006/main" name="PunchcardVTI">
  <a:themeElements>
    <a:clrScheme name="Punchcard">
      <a:dk1>
        <a:srgbClr val="000000"/>
      </a:dk1>
      <a:lt1>
        <a:srgbClr val="FFFFFF"/>
      </a:lt1>
      <a:dk2>
        <a:srgbClr val="00224B"/>
      </a:dk2>
      <a:lt2>
        <a:srgbClr val="EFF0EF"/>
      </a:lt2>
      <a:accent1>
        <a:srgbClr val="00B2F3"/>
      </a:accent1>
      <a:accent2>
        <a:srgbClr val="0471CC"/>
      </a:accent2>
      <a:accent3>
        <a:srgbClr val="14BBA9"/>
      </a:accent3>
      <a:accent4>
        <a:srgbClr val="8BB93B"/>
      </a:accent4>
      <a:accent5>
        <a:srgbClr val="EC970C"/>
      </a:accent5>
      <a:accent6>
        <a:srgbClr val="F55822"/>
      </a:accent6>
      <a:hlink>
        <a:srgbClr val="008EE6"/>
      </a:hlink>
      <a:folHlink>
        <a:srgbClr val="808C8E"/>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8563</TotalTime>
  <Words>496</Words>
  <Application>Microsoft Office PowerPoint</Application>
  <PresentationFormat>Widescreen</PresentationFormat>
  <Paragraphs>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Neue Haas Grotesk Text Pro</vt:lpstr>
      <vt:lpstr>PunchcardVTI</vt:lpstr>
      <vt:lpstr>Can We Talk About Heresy and its History?  Part I</vt:lpstr>
      <vt:lpstr>I. Getting Our Bearings on the Concept and Reality of Heresy in the Church.  A. Twelve Definitions / Descriptions  B. Only Within the Church   1. “alternative belief systems” challenge the Christian faith but come from outside the Church    2. there is a wide range of individual believers, but there is an accepted belief</vt:lpstr>
      <vt:lpstr>II. A “necessary excursus” on the place of “Good Theology” within the Church in order to educate its members, but also to be able to identify bad theology: Heresy. A. Educate not just the clergy, but laypersons also B. Doctrine C. Traditional Three:   1. Cannon (the Bible)  2. Creed (statement of faith)  3. Clergy ( interpret by living persons) D. Give us some “nice religion”</vt:lpstr>
      <vt:lpstr>Can We Talk About Heresy and its History?  Part II</vt:lpstr>
      <vt:lpstr>III. The Origins of Heresy: What those named ‘heretics” thought they were doing.  A. not to subvert the Church, but make it better  B. the risk of taking the compromise to far  C. examples:       1. Gnosticism (means knowledge) philosophical ideas       2. Gnosticism has no use for history or divine participation       3. Gnosticism proposes two Gods       4. Humans trapped within this world       5. The Apostles Creed was developed against Gnosticism</vt:lpstr>
      <vt:lpstr>IV. Can we identify heresy today?  A. Within the Church - extending unifying belief systems  B. Outside the Church - challenges to Christian orthodoxy   1. Bible not important   2. Reason is a sort of divine deposit   3. Science is spiritual   4. Nature is divine   5. Hidden knowledge to a few   6. Humans will evolve to obtain divinity   7. Religious pluralism   C. Pressures that lead to heresy   1. Christianity needs to “get in touch with” culture values   2. Contrary to human Reason   3. All groups have their identity that does not match    4. Christians should align beliefs with other faiths   5. Orthodoxy is either too oppressive or too lenient  D. Can humans save themselves w/o divine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and Social issues: Lesson 2</dc:title>
  <dc:creator>Cecilia Anderson</dc:creator>
  <cp:lastModifiedBy>Cecilia Anderson</cp:lastModifiedBy>
  <cp:revision>13</cp:revision>
  <dcterms:created xsi:type="dcterms:W3CDTF">2022-10-22T16:57:19Z</dcterms:created>
  <dcterms:modified xsi:type="dcterms:W3CDTF">2023-10-27T18:38:03Z</dcterms:modified>
</cp:coreProperties>
</file>